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4"/>
    <p:sldId id="257" r:id="rId35"/>
    <p:sldId id="258" r:id="rId36"/>
    <p:sldId id="259" r:id="rId37"/>
    <p:sldId id="260" r:id="rId38"/>
    <p:sldId id="261" r:id="rId39"/>
    <p:sldId id="262" r:id="rId40"/>
    <p:sldId id="263" r:id="rId41"/>
    <p:sldId id="264" r:id="rId42"/>
    <p:sldId id="265" r:id="rId43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Oswald" charset="1" panose="00000500000000000000"/>
      <p:regular r:id="rId8"/>
    </p:embeddedFont>
    <p:embeddedFont>
      <p:font typeface="Oswald Bold" charset="1" panose="00000800000000000000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Montserrat Light" charset="1" panose="00000400000000000000"/>
      <p:regular r:id="rId14"/>
    </p:embeddedFont>
    <p:embeddedFont>
      <p:font typeface="Montserrat Light Bold" charset="1" panose="00000800000000000000"/>
      <p:regular r:id="rId15"/>
    </p:embeddedFont>
    <p:embeddedFont>
      <p:font typeface="Montserrat Light Italics" charset="1" panose="00000400000000000000"/>
      <p:regular r:id="rId16"/>
    </p:embeddedFont>
    <p:embeddedFont>
      <p:font typeface="Montserrat Light Bold Italics" charset="1" panose="00000800000000000000"/>
      <p:regular r:id="rId17"/>
    </p:embeddedFont>
    <p:embeddedFont>
      <p:font typeface="DM Sans" charset="1" panose="00000000000000000000"/>
      <p:regular r:id="rId18"/>
    </p:embeddedFont>
    <p:embeddedFont>
      <p:font typeface="DM Sans Bold" charset="1" panose="00000000000000000000"/>
      <p:regular r:id="rId19"/>
    </p:embeddedFont>
    <p:embeddedFont>
      <p:font typeface="DM Sans Italics" charset="1" panose="00000000000000000000"/>
      <p:regular r:id="rId20"/>
    </p:embeddedFont>
    <p:embeddedFont>
      <p:font typeface="DM Sans Bold Italics" charset="1" panose="00000000000000000000"/>
      <p:regular r:id="rId21"/>
    </p:embeddedFont>
    <p:embeddedFont>
      <p:font typeface="Open Sauce" charset="1" panose="00000500000000000000"/>
      <p:regular r:id="rId22"/>
    </p:embeddedFont>
    <p:embeddedFont>
      <p:font typeface="Open Sauce Bold" charset="1" panose="00000800000000000000"/>
      <p:regular r:id="rId23"/>
    </p:embeddedFont>
    <p:embeddedFont>
      <p:font typeface="Open Sauce Italics" charset="1" panose="00000500000000000000"/>
      <p:regular r:id="rId24"/>
    </p:embeddedFont>
    <p:embeddedFont>
      <p:font typeface="Open Sauce Bold Italics" charset="1" panose="00000800000000000000"/>
      <p:regular r:id="rId25"/>
    </p:embeddedFont>
    <p:embeddedFont>
      <p:font typeface="Open Sauce Light" charset="1" panose="00000400000000000000"/>
      <p:regular r:id="rId26"/>
    </p:embeddedFont>
    <p:embeddedFont>
      <p:font typeface="Open Sauce Light Italics" charset="1" panose="00000400000000000000"/>
      <p:regular r:id="rId27"/>
    </p:embeddedFont>
    <p:embeddedFont>
      <p:font typeface="Open Sauce Medium" charset="1" panose="00000600000000000000"/>
      <p:regular r:id="rId28"/>
    </p:embeddedFont>
    <p:embeddedFont>
      <p:font typeface="Open Sauce Medium Italics" charset="1" panose="00000600000000000000"/>
      <p:regular r:id="rId29"/>
    </p:embeddedFont>
    <p:embeddedFont>
      <p:font typeface="Open Sauce Semi-Bold" charset="1" panose="00000700000000000000"/>
      <p:regular r:id="rId30"/>
    </p:embeddedFont>
    <p:embeddedFont>
      <p:font typeface="Open Sauce Semi-Bold Italics" charset="1" panose="00000700000000000000"/>
      <p:regular r:id="rId31"/>
    </p:embeddedFont>
    <p:embeddedFont>
      <p:font typeface="Open Sauce Heavy" charset="1" panose="00000A00000000000000"/>
      <p:regular r:id="rId32"/>
    </p:embeddedFont>
    <p:embeddedFont>
      <p:font typeface="Open Sauce Heavy Italics" charset="1" panose="00000A0000000000000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slides/slide1.xml" Type="http://schemas.openxmlformats.org/officeDocument/2006/relationships/slide"/><Relationship Id="rId35" Target="slides/slide2.xml" Type="http://schemas.openxmlformats.org/officeDocument/2006/relationships/slide"/><Relationship Id="rId36" Target="slides/slide3.xml" Type="http://schemas.openxmlformats.org/officeDocument/2006/relationships/slide"/><Relationship Id="rId37" Target="slides/slide4.xml" Type="http://schemas.openxmlformats.org/officeDocument/2006/relationships/slide"/><Relationship Id="rId38" Target="slides/slide5.xml" Type="http://schemas.openxmlformats.org/officeDocument/2006/relationships/slide"/><Relationship Id="rId39" Target="slides/slide6.xml" Type="http://schemas.openxmlformats.org/officeDocument/2006/relationships/slide"/><Relationship Id="rId4" Target="theme/theme1.xml" Type="http://schemas.openxmlformats.org/officeDocument/2006/relationships/theme"/><Relationship Id="rId40" Target="slides/slide7.xml" Type="http://schemas.openxmlformats.org/officeDocument/2006/relationships/slide"/><Relationship Id="rId41" Target="slides/slide8.xml" Type="http://schemas.openxmlformats.org/officeDocument/2006/relationships/slide"/><Relationship Id="rId42" Target="slides/slide9.xml" Type="http://schemas.openxmlformats.org/officeDocument/2006/relationships/slide"/><Relationship Id="rId43" Target="slides/slide10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8.png" Type="http://schemas.openxmlformats.org/officeDocument/2006/relationships/image"/><Relationship Id="rId6" Target="../media/image19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10.jpeg" Type="http://schemas.openxmlformats.org/officeDocument/2006/relationships/image"/><Relationship Id="rId6" Target="../media/image11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659121">
            <a:off x="15091031" y="5585714"/>
            <a:ext cx="7629294" cy="7828566"/>
          </a:xfrm>
          <a:custGeom>
            <a:avLst/>
            <a:gdLst/>
            <a:ahLst/>
            <a:cxnLst/>
            <a:rect r="r" b="b" t="t" l="l"/>
            <a:pathLst>
              <a:path h="7828566" w="7629294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258071" y="-4629150"/>
            <a:ext cx="9022634" cy="9258300"/>
          </a:xfrm>
          <a:custGeom>
            <a:avLst/>
            <a:gdLst/>
            <a:ahLst/>
            <a:cxnLst/>
            <a:rect r="r" b="b" t="t" l="l"/>
            <a:pathLst>
              <a:path h="9258300" w="9022634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4236347" y="1822429"/>
            <a:ext cx="9815307" cy="4745939"/>
            <a:chOff x="0" y="0"/>
            <a:chExt cx="1895495" cy="91651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895495" cy="916518"/>
            </a:xfrm>
            <a:custGeom>
              <a:avLst/>
              <a:gdLst/>
              <a:ahLst/>
              <a:cxnLst/>
              <a:rect r="r" b="b" t="t" l="l"/>
              <a:pathLst>
                <a:path h="916518" w="1895495">
                  <a:moveTo>
                    <a:pt x="0" y="0"/>
                  </a:moveTo>
                  <a:lnTo>
                    <a:pt x="1895495" y="0"/>
                  </a:lnTo>
                  <a:lnTo>
                    <a:pt x="1895495" y="916518"/>
                  </a:lnTo>
                  <a:lnTo>
                    <a:pt x="0" y="9165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1895495" cy="935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719596" y="2092032"/>
            <a:ext cx="12848809" cy="3439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765"/>
              </a:lnSpc>
            </a:pPr>
            <a:r>
              <a:rPr lang="en-US" sz="9975" spc="977">
                <a:solidFill>
                  <a:srgbClr val="231F20"/>
                </a:solidFill>
                <a:latin typeface="Oswald Bold"/>
              </a:rPr>
              <a:t>IPL AUCTION ANALYSIS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921928" y="8379769"/>
            <a:ext cx="7106086" cy="1768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80"/>
              </a:lnSpc>
            </a:pPr>
            <a:r>
              <a:rPr lang="en-US" sz="3463" spc="339">
                <a:solidFill>
                  <a:srgbClr val="231F20"/>
                </a:solidFill>
                <a:latin typeface="Oswald Bold"/>
              </a:rPr>
              <a:t>                      GROUP - 15</a:t>
            </a:r>
          </a:p>
          <a:p>
            <a:pPr algn="r">
              <a:lnSpc>
                <a:spcPts val="4780"/>
              </a:lnSpc>
            </a:pPr>
            <a:r>
              <a:rPr lang="en-US" sz="3463" spc="339">
                <a:solidFill>
                  <a:srgbClr val="231F20"/>
                </a:solidFill>
                <a:latin typeface="Oswald Bold"/>
              </a:rPr>
              <a:t>                       </a:t>
            </a:r>
            <a:r>
              <a:rPr lang="en-US" sz="3463" spc="339">
                <a:solidFill>
                  <a:srgbClr val="231F20"/>
                </a:solidFill>
                <a:latin typeface="Oswald"/>
              </a:rPr>
              <a:t>SRUTHI GANDLA</a:t>
            </a:r>
          </a:p>
          <a:p>
            <a:pPr algn="r">
              <a:lnSpc>
                <a:spcPts val="4780"/>
              </a:lnSpc>
            </a:pPr>
            <a:r>
              <a:rPr lang="en-US" sz="3463" spc="339">
                <a:solidFill>
                  <a:srgbClr val="231F20"/>
                </a:solidFill>
                <a:latin typeface="Oswald"/>
              </a:rPr>
              <a:t>TEJESVANI MUPPARA VIJAYARAM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719596" y="6734586"/>
            <a:ext cx="12848809" cy="441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61"/>
              </a:lnSpc>
            </a:pPr>
            <a:r>
              <a:rPr lang="en-US" sz="2653" spc="140">
                <a:solidFill>
                  <a:srgbClr val="231F20"/>
                </a:solidFill>
                <a:latin typeface="Montserrat Classic Bold"/>
              </a:rPr>
              <a:t>DATA MANAGEMENT FOR ANALYTICS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580377">
            <a:off x="10422212" y="-9349023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8"/>
                </a:lnTo>
                <a:lnTo>
                  <a:pt x="0" y="246641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392378" y="3720004"/>
            <a:ext cx="8267042" cy="1937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5705"/>
              </a:lnSpc>
              <a:spcBef>
                <a:spcPct val="0"/>
              </a:spcBef>
            </a:pPr>
            <a:r>
              <a:rPr lang="en-US" sz="11380" spc="1115">
                <a:solidFill>
                  <a:srgbClr val="231F20"/>
                </a:solidFill>
                <a:latin typeface="Oswald Bold"/>
              </a:rPr>
              <a:t>THANK YOU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-4254153" y="7476061"/>
            <a:ext cx="11881594" cy="3564478"/>
          </a:xfrm>
          <a:custGeom>
            <a:avLst/>
            <a:gdLst/>
            <a:ahLst/>
            <a:cxnLst/>
            <a:rect r="r" b="b" t="t" l="l"/>
            <a:pathLst>
              <a:path h="3564478" w="11881594">
                <a:moveTo>
                  <a:pt x="11881594" y="0"/>
                </a:moveTo>
                <a:lnTo>
                  <a:pt x="0" y="0"/>
                </a:lnTo>
                <a:lnTo>
                  <a:pt x="0" y="3564478"/>
                </a:lnTo>
                <a:lnTo>
                  <a:pt x="11881594" y="3564478"/>
                </a:lnTo>
                <a:lnTo>
                  <a:pt x="11881594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659121">
            <a:off x="-4012602" y="5585714"/>
            <a:ext cx="7629294" cy="7828566"/>
          </a:xfrm>
          <a:custGeom>
            <a:avLst/>
            <a:gdLst/>
            <a:ahLst/>
            <a:cxnLst/>
            <a:rect r="r" b="b" t="t" l="l"/>
            <a:pathLst>
              <a:path h="7828566" w="7629294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019320" y="2901697"/>
            <a:ext cx="1400485" cy="6219457"/>
            <a:chOff x="0" y="0"/>
            <a:chExt cx="368852" cy="163804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8852" cy="1638046"/>
            </a:xfrm>
            <a:custGeom>
              <a:avLst/>
              <a:gdLst/>
              <a:ahLst/>
              <a:cxnLst/>
              <a:rect r="r" b="b" t="t" l="l"/>
              <a:pathLst>
                <a:path h="1638046" w="368852">
                  <a:moveTo>
                    <a:pt x="0" y="0"/>
                  </a:moveTo>
                  <a:lnTo>
                    <a:pt x="368852" y="0"/>
                  </a:lnTo>
                  <a:lnTo>
                    <a:pt x="368852" y="1638046"/>
                  </a:lnTo>
                  <a:lnTo>
                    <a:pt x="0" y="1638046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368852" cy="16570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980992" y="1036994"/>
            <a:ext cx="7416941" cy="1683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774"/>
              </a:lnSpc>
            </a:pPr>
            <a:r>
              <a:rPr lang="en-US" sz="9981" spc="978">
                <a:solidFill>
                  <a:srgbClr val="231F20"/>
                </a:solidFill>
                <a:latin typeface="Oswald Bold"/>
              </a:rPr>
              <a:t>CONTENT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2016048">
            <a:off x="12243487" y="-1005305"/>
            <a:ext cx="10749463" cy="2687366"/>
          </a:xfrm>
          <a:custGeom>
            <a:avLst/>
            <a:gdLst/>
            <a:ahLst/>
            <a:cxnLst/>
            <a:rect r="r" b="b" t="t" l="l"/>
            <a:pathLst>
              <a:path h="2687366" w="10749463">
                <a:moveTo>
                  <a:pt x="0" y="0"/>
                </a:moveTo>
                <a:lnTo>
                  <a:pt x="10749463" y="0"/>
                </a:lnTo>
                <a:lnTo>
                  <a:pt x="10749463" y="2687365"/>
                </a:lnTo>
                <a:lnTo>
                  <a:pt x="0" y="26873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231353" y="3225185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363636"/>
                </a:solidFill>
                <a:latin typeface="Oswald Bold Italics"/>
              </a:rPr>
              <a:t>01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231353" y="4022304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363636"/>
                </a:solidFill>
                <a:latin typeface="Oswald Bold Italics"/>
              </a:rPr>
              <a:t>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231353" y="4808769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363636"/>
                </a:solidFill>
                <a:latin typeface="Oswald Bold Italics"/>
              </a:rPr>
              <a:t>03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231353" y="5599344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363636"/>
                </a:solidFill>
                <a:latin typeface="Oswald Bold Italics"/>
              </a:rPr>
              <a:t>04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607430" y="3333137"/>
            <a:ext cx="7180165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DM Sans"/>
              </a:rPr>
              <a:t>PROBLEM BACKGROUND/ DEFINITION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607430" y="4127355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DM Sans"/>
              </a:rPr>
              <a:t>CONCEPTUAL MODELLING - EER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607430" y="5047445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</a:rPr>
              <a:t>CONCEPTUAL MODELLING - UML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607430" y="5841663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</a:rPr>
              <a:t>RELATIONAL MODEL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250954" y="6336411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363636"/>
                </a:solidFill>
                <a:latin typeface="Oswald Bold Italics"/>
              </a:rPr>
              <a:t>05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607430" y="6631686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</a:rPr>
              <a:t>MYSQL IMPLEMENTATION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250954" y="7218646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363636"/>
                </a:solidFill>
                <a:latin typeface="Oswald Bold Italics"/>
              </a:rPr>
              <a:t>06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607430" y="7405831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</a:rPr>
              <a:t>NOSQL IMPLEMENTATION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250954" y="8018746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363636"/>
                </a:solidFill>
                <a:latin typeface="Oswald Bold Italics"/>
              </a:rPr>
              <a:t>07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607430" y="8195855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</a:rPr>
              <a:t>APPLICATION DEMONSTRATION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3086100"/>
            <a:chOff x="0" y="0"/>
            <a:chExt cx="4816593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812800"/>
            </a:xfrm>
            <a:custGeom>
              <a:avLst/>
              <a:gdLst/>
              <a:ahLst/>
              <a:cxnLst/>
              <a:rect r="r" b="b" t="t" l="l"/>
              <a:pathLst>
                <a:path h="81280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451022" y="-4729397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2851369" y="-3442596"/>
            <a:ext cx="6709932" cy="6885191"/>
          </a:xfrm>
          <a:custGeom>
            <a:avLst/>
            <a:gdLst/>
            <a:ahLst/>
            <a:cxnLst/>
            <a:rect r="r" b="b" t="t" l="l"/>
            <a:pathLst>
              <a:path h="6885191" w="6709932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028700" y="3327876"/>
            <a:ext cx="4170624" cy="636748"/>
            <a:chOff x="0" y="0"/>
            <a:chExt cx="1098436" cy="16770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98436" cy="167703"/>
            </a:xfrm>
            <a:custGeom>
              <a:avLst/>
              <a:gdLst/>
              <a:ahLst/>
              <a:cxnLst/>
              <a:rect r="r" b="b" t="t" l="l"/>
              <a:pathLst>
                <a:path h="167703" w="1098436">
                  <a:moveTo>
                    <a:pt x="0" y="0"/>
                  </a:moveTo>
                  <a:lnTo>
                    <a:pt x="1098436" y="0"/>
                  </a:lnTo>
                  <a:lnTo>
                    <a:pt x="1098436" y="167703"/>
                  </a:lnTo>
                  <a:lnTo>
                    <a:pt x="0" y="167703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098436" cy="2248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Italics"/>
                </a:rPr>
                <a:t>IPL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593934" y="3327876"/>
            <a:ext cx="10991301" cy="2808103"/>
            <a:chOff x="0" y="0"/>
            <a:chExt cx="2122599" cy="54229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122599" cy="542290"/>
            </a:xfrm>
            <a:custGeom>
              <a:avLst/>
              <a:gdLst/>
              <a:ahLst/>
              <a:cxnLst/>
              <a:rect r="r" b="b" t="t" l="l"/>
              <a:pathLst>
                <a:path h="542290" w="2122599">
                  <a:moveTo>
                    <a:pt x="0" y="0"/>
                  </a:moveTo>
                  <a:lnTo>
                    <a:pt x="2122599" y="0"/>
                  </a:lnTo>
                  <a:lnTo>
                    <a:pt x="2122599" y="542290"/>
                  </a:lnTo>
                  <a:lnTo>
                    <a:pt x="0" y="542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2122599" cy="5613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313371" y="6504266"/>
            <a:ext cx="4271864" cy="636748"/>
            <a:chOff x="0" y="0"/>
            <a:chExt cx="1125100" cy="16770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25100" cy="167703"/>
            </a:xfrm>
            <a:custGeom>
              <a:avLst/>
              <a:gdLst/>
              <a:ahLst/>
              <a:cxnLst/>
              <a:rect r="r" b="b" t="t" l="l"/>
              <a:pathLst>
                <a:path h="167703" w="1125100">
                  <a:moveTo>
                    <a:pt x="0" y="0"/>
                  </a:moveTo>
                  <a:lnTo>
                    <a:pt x="1125100" y="0"/>
                  </a:lnTo>
                  <a:lnTo>
                    <a:pt x="1125100" y="167703"/>
                  </a:lnTo>
                  <a:lnTo>
                    <a:pt x="0" y="167703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1125100" cy="2248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Italics"/>
                </a:rPr>
                <a:t>IPL Auction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42820" y="6504266"/>
            <a:ext cx="11074736" cy="3213813"/>
            <a:chOff x="0" y="0"/>
            <a:chExt cx="2138712" cy="62064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138712" cy="620640"/>
            </a:xfrm>
            <a:custGeom>
              <a:avLst/>
              <a:gdLst/>
              <a:ahLst/>
              <a:cxnLst/>
              <a:rect r="r" b="b" t="t" l="l"/>
              <a:pathLst>
                <a:path h="620640" w="2138712">
                  <a:moveTo>
                    <a:pt x="0" y="0"/>
                  </a:moveTo>
                  <a:lnTo>
                    <a:pt x="2138712" y="0"/>
                  </a:lnTo>
                  <a:lnTo>
                    <a:pt x="2138712" y="620640"/>
                  </a:lnTo>
                  <a:lnTo>
                    <a:pt x="0" y="6206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19050"/>
              <a:ext cx="2138712" cy="6396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1028700" y="3964624"/>
            <a:ext cx="4170624" cy="2345976"/>
          </a:xfrm>
          <a:custGeom>
            <a:avLst/>
            <a:gdLst/>
            <a:ahLst/>
            <a:cxnLst/>
            <a:rect r="r" b="b" t="t" l="l"/>
            <a:pathLst>
              <a:path h="2345976" w="4170624">
                <a:moveTo>
                  <a:pt x="0" y="0"/>
                </a:moveTo>
                <a:lnTo>
                  <a:pt x="4170624" y="0"/>
                </a:lnTo>
                <a:lnTo>
                  <a:pt x="4170624" y="2345975"/>
                </a:lnTo>
                <a:lnTo>
                  <a:pt x="0" y="23459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2313371" y="7141014"/>
            <a:ext cx="4271864" cy="2727688"/>
          </a:xfrm>
          <a:custGeom>
            <a:avLst/>
            <a:gdLst/>
            <a:ahLst/>
            <a:cxnLst/>
            <a:rect r="r" b="b" t="t" l="l"/>
            <a:pathLst>
              <a:path h="2727688" w="4271864">
                <a:moveTo>
                  <a:pt x="0" y="0"/>
                </a:moveTo>
                <a:lnTo>
                  <a:pt x="4271865" y="0"/>
                </a:lnTo>
                <a:lnTo>
                  <a:pt x="4271865" y="2727688"/>
                </a:lnTo>
                <a:lnTo>
                  <a:pt x="0" y="272768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3690980" y="1232286"/>
            <a:ext cx="12307137" cy="1349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8030" spc="786">
                <a:solidFill>
                  <a:srgbClr val="FFFFFF"/>
                </a:solidFill>
                <a:latin typeface="Oswald Bold"/>
              </a:rPr>
              <a:t>PROBLEM BACKGROUND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5754179" y="3617675"/>
            <a:ext cx="10670812" cy="2384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23788" indent="-211894" lvl="1">
              <a:lnSpc>
                <a:spcPts val="2708"/>
              </a:lnSpc>
              <a:buFont typeface="Arial"/>
              <a:buChar char="•"/>
            </a:pPr>
            <a:r>
              <a:rPr lang="en-US" sz="1962" spc="192">
                <a:solidFill>
                  <a:srgbClr val="231F20"/>
                </a:solidFill>
                <a:latin typeface="DM Sans"/>
              </a:rPr>
              <a:t>IPL is a Twenty20 cricket league, established by Board of Control for Cricket(BCCI) in 2008</a:t>
            </a:r>
          </a:p>
          <a:p>
            <a:pPr marL="423788" indent="-211894" lvl="1">
              <a:lnSpc>
                <a:spcPts val="2708"/>
              </a:lnSpc>
              <a:buFont typeface="Arial"/>
              <a:buChar char="•"/>
            </a:pPr>
            <a:r>
              <a:rPr lang="en-US" sz="1962" spc="192">
                <a:solidFill>
                  <a:srgbClr val="231F20"/>
                </a:solidFill>
                <a:latin typeface="DM Sans"/>
              </a:rPr>
              <a:t>Franchise-based system, featuring city-based teams where players are bought and sold based on their cricketing skills</a:t>
            </a:r>
          </a:p>
          <a:p>
            <a:pPr marL="423788" indent="-211894" lvl="1">
              <a:lnSpc>
                <a:spcPts val="2708"/>
              </a:lnSpc>
              <a:buFont typeface="Arial"/>
              <a:buChar char="•"/>
            </a:pPr>
            <a:r>
              <a:rPr lang="en-US" sz="1962" spc="192">
                <a:solidFill>
                  <a:srgbClr val="231F20"/>
                </a:solidFill>
                <a:latin typeface="DM Sans"/>
              </a:rPr>
              <a:t>IPL consists of 10 teams each having 17-25 players including batsmen, bowlers and fielders</a:t>
            </a:r>
          </a:p>
          <a:p>
            <a:pPr>
              <a:lnSpc>
                <a:spcPts val="2708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1378671" y="6907961"/>
            <a:ext cx="10203035" cy="3003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55"/>
              </a:lnSpc>
            </a:pPr>
          </a:p>
          <a:p>
            <a:pPr marL="423163" indent="-211582" lvl="1">
              <a:lnSpc>
                <a:spcPts val="2704"/>
              </a:lnSpc>
              <a:buFont typeface="Arial"/>
              <a:buChar char="•"/>
            </a:pPr>
            <a:r>
              <a:rPr lang="en-US" sz="1959" spc="192">
                <a:solidFill>
                  <a:srgbClr val="231F20"/>
                </a:solidFill>
                <a:latin typeface="DM Sans"/>
              </a:rPr>
              <a:t>P</a:t>
            </a:r>
            <a:r>
              <a:rPr lang="en-US" sz="1959" spc="192">
                <a:solidFill>
                  <a:srgbClr val="231F20"/>
                </a:solidFill>
                <a:latin typeface="DM Sans"/>
              </a:rPr>
              <a:t>rimary mechanism for team formation for each season</a:t>
            </a:r>
          </a:p>
          <a:p>
            <a:pPr marL="423163" indent="-211582" lvl="1">
              <a:lnSpc>
                <a:spcPts val="2704"/>
              </a:lnSpc>
              <a:buFont typeface="Arial"/>
              <a:buChar char="•"/>
            </a:pPr>
            <a:r>
              <a:rPr lang="en-US" sz="1959" spc="192">
                <a:solidFill>
                  <a:srgbClr val="231F20"/>
                </a:solidFill>
                <a:latin typeface="DM Sans"/>
              </a:rPr>
              <a:t>Franchise owners build their squads from scratch or make necessary adjustments to their existing teams</a:t>
            </a:r>
          </a:p>
          <a:p>
            <a:pPr marL="423163" indent="-211582" lvl="1">
              <a:lnSpc>
                <a:spcPts val="2704"/>
              </a:lnSpc>
              <a:buFont typeface="Arial"/>
              <a:buChar char="•"/>
            </a:pPr>
            <a:r>
              <a:rPr lang="en-US" sz="1959" spc="192">
                <a:solidFill>
                  <a:srgbClr val="231F20"/>
                </a:solidFill>
                <a:latin typeface="DM Sans"/>
              </a:rPr>
              <a:t>Team owners must carefully evaluate their squad's needs, assess available players, and allocate their budgets wisely to build a well-rounded team </a:t>
            </a:r>
          </a:p>
          <a:p>
            <a:pPr>
              <a:lnSpc>
                <a:spcPts val="1555"/>
              </a:lnSpc>
            </a:pPr>
          </a:p>
          <a:p>
            <a:pPr>
              <a:lnSpc>
                <a:spcPts val="1555"/>
              </a:lnSpc>
            </a:pPr>
          </a:p>
          <a:p>
            <a:pPr>
              <a:lnSpc>
                <a:spcPts val="1555"/>
              </a:lnSpc>
            </a:pPr>
          </a:p>
          <a:p>
            <a:pPr>
              <a:lnSpc>
                <a:spcPts val="1555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3086100"/>
            <a:chOff x="0" y="0"/>
            <a:chExt cx="4816593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812800"/>
            </a:xfrm>
            <a:custGeom>
              <a:avLst/>
              <a:gdLst/>
              <a:ahLst/>
              <a:cxnLst/>
              <a:rect r="r" b="b" t="t" l="l"/>
              <a:pathLst>
                <a:path h="81280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451022" y="-4729397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2851369" y="-3442596"/>
            <a:ext cx="6709932" cy="6885191"/>
          </a:xfrm>
          <a:custGeom>
            <a:avLst/>
            <a:gdLst/>
            <a:ahLst/>
            <a:cxnLst/>
            <a:rect r="r" b="b" t="t" l="l"/>
            <a:pathLst>
              <a:path h="6885191" w="6709932">
                <a:moveTo>
                  <a:pt x="0" y="0"/>
                </a:moveTo>
                <a:lnTo>
                  <a:pt x="6709932" y="0"/>
                </a:lnTo>
                <a:lnTo>
                  <a:pt x="6709932" y="6885192"/>
                </a:lnTo>
                <a:lnTo>
                  <a:pt x="0" y="68851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3921964"/>
            <a:ext cx="4473739" cy="2443073"/>
          </a:xfrm>
          <a:custGeom>
            <a:avLst/>
            <a:gdLst/>
            <a:ahLst/>
            <a:cxnLst/>
            <a:rect r="r" b="b" t="t" l="l"/>
            <a:pathLst>
              <a:path h="2443073" w="4473739">
                <a:moveTo>
                  <a:pt x="0" y="0"/>
                </a:moveTo>
                <a:lnTo>
                  <a:pt x="4473739" y="0"/>
                </a:lnTo>
                <a:lnTo>
                  <a:pt x="4473739" y="2443072"/>
                </a:lnTo>
                <a:lnTo>
                  <a:pt x="0" y="24430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528" r="0" b="-18474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028700" y="3442596"/>
            <a:ext cx="4473739" cy="636748"/>
            <a:chOff x="0" y="0"/>
            <a:chExt cx="1178269" cy="16770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178269" cy="167703"/>
            </a:xfrm>
            <a:custGeom>
              <a:avLst/>
              <a:gdLst/>
              <a:ahLst/>
              <a:cxnLst/>
              <a:rect r="r" b="b" t="t" l="l"/>
              <a:pathLst>
                <a:path h="167703" w="1178269">
                  <a:moveTo>
                    <a:pt x="0" y="0"/>
                  </a:moveTo>
                  <a:lnTo>
                    <a:pt x="1178269" y="0"/>
                  </a:lnTo>
                  <a:lnTo>
                    <a:pt x="1178269" y="167703"/>
                  </a:lnTo>
                  <a:lnTo>
                    <a:pt x="0" y="167703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178269" cy="2248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Italics"/>
                </a:rPr>
                <a:t>Problem Statement</a:t>
              </a: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3265570" y="1409700"/>
            <a:ext cx="11889266" cy="1349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82"/>
              </a:lnSpc>
            </a:pPr>
            <a:r>
              <a:rPr lang="en-US" sz="8030" spc="786">
                <a:solidFill>
                  <a:srgbClr val="FFFFFF"/>
                </a:solidFill>
                <a:latin typeface="Oswald Bold"/>
              </a:rPr>
              <a:t>PROBLEM DEFINITION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5993143" y="3510391"/>
            <a:ext cx="10975773" cy="2808103"/>
            <a:chOff x="0" y="0"/>
            <a:chExt cx="2119600" cy="54229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119600" cy="542290"/>
            </a:xfrm>
            <a:custGeom>
              <a:avLst/>
              <a:gdLst/>
              <a:ahLst/>
              <a:cxnLst/>
              <a:rect r="r" b="b" t="t" l="l"/>
              <a:pathLst>
                <a:path h="542290" w="2119600">
                  <a:moveTo>
                    <a:pt x="0" y="0"/>
                  </a:moveTo>
                  <a:lnTo>
                    <a:pt x="2119600" y="0"/>
                  </a:lnTo>
                  <a:lnTo>
                    <a:pt x="2119600" y="542290"/>
                  </a:lnTo>
                  <a:lnTo>
                    <a:pt x="0" y="542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2119600" cy="5613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6285275" y="3722869"/>
            <a:ext cx="10391509" cy="2393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27769" indent="-213884" lvl="1">
              <a:lnSpc>
                <a:spcPts val="2734"/>
              </a:lnSpc>
              <a:buFont typeface="Arial"/>
              <a:buChar char="•"/>
            </a:pPr>
            <a:r>
              <a:rPr lang="en-US" sz="1981" spc="194">
                <a:solidFill>
                  <a:srgbClr val="231F20"/>
                </a:solidFill>
                <a:latin typeface="DM Sans Bold"/>
              </a:rPr>
              <a:t>Budget Constraints:</a:t>
            </a:r>
            <a:r>
              <a:rPr lang="en-US" sz="1981" spc="194">
                <a:solidFill>
                  <a:srgbClr val="231F20"/>
                </a:solidFill>
                <a:latin typeface="DM Sans"/>
              </a:rPr>
              <a:t> </a:t>
            </a:r>
            <a:r>
              <a:rPr lang="en-US" sz="1981" spc="194">
                <a:solidFill>
                  <a:srgbClr val="231F20"/>
                </a:solidFill>
                <a:latin typeface="DM Sans"/>
              </a:rPr>
              <a:t>Limited budget management is crucial, Balancing star players with a well-rounded squad.</a:t>
            </a:r>
          </a:p>
          <a:p>
            <a:pPr marL="427769" indent="-213884" lvl="1">
              <a:lnSpc>
                <a:spcPts val="2734"/>
              </a:lnSpc>
              <a:buFont typeface="Arial"/>
              <a:buChar char="•"/>
            </a:pPr>
            <a:r>
              <a:rPr lang="en-US" sz="1981" spc="194">
                <a:solidFill>
                  <a:srgbClr val="231F20"/>
                </a:solidFill>
                <a:latin typeface="DM Sans Semi-Bold"/>
              </a:rPr>
              <a:t>Form and Performance Analysis: </a:t>
            </a:r>
            <a:r>
              <a:rPr lang="en-US" sz="1981" spc="194">
                <a:solidFill>
                  <a:srgbClr val="231F20"/>
                </a:solidFill>
                <a:latin typeface="DM Sans"/>
              </a:rPr>
              <a:t>Assessing recent form and past performances, Identifying consistent performers in T20 cricket.</a:t>
            </a:r>
          </a:p>
          <a:p>
            <a:pPr marL="427769" indent="-213884" lvl="1">
              <a:lnSpc>
                <a:spcPts val="2734"/>
              </a:lnSpc>
              <a:buFont typeface="Arial"/>
              <a:buChar char="•"/>
            </a:pPr>
            <a:r>
              <a:rPr lang="en-US" sz="1981" spc="194">
                <a:solidFill>
                  <a:srgbClr val="231F20"/>
                </a:solidFill>
                <a:latin typeface="DM Sans Semi-Bold"/>
              </a:rPr>
              <a:t>Retention and Release Decisions: </a:t>
            </a:r>
            <a:r>
              <a:rPr lang="en-US" sz="1981" spc="194">
                <a:solidFill>
                  <a:srgbClr val="231F20"/>
                </a:solidFill>
                <a:latin typeface="DM Sans"/>
              </a:rPr>
              <a:t>Strategic decisions on player retention and release which is influenced by performance, team strategy, and finances.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12360151" y="7331514"/>
            <a:ext cx="4473739" cy="2443073"/>
          </a:xfrm>
          <a:custGeom>
            <a:avLst/>
            <a:gdLst/>
            <a:ahLst/>
            <a:cxnLst/>
            <a:rect r="r" b="b" t="t" l="l"/>
            <a:pathLst>
              <a:path h="2443073" w="4473739">
                <a:moveTo>
                  <a:pt x="0" y="0"/>
                </a:moveTo>
                <a:lnTo>
                  <a:pt x="4473739" y="0"/>
                </a:lnTo>
                <a:lnTo>
                  <a:pt x="4473739" y="2443073"/>
                </a:lnTo>
                <a:lnTo>
                  <a:pt x="0" y="244307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1039" r="0" b="-11039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2360151" y="6747120"/>
            <a:ext cx="4473739" cy="636748"/>
            <a:chOff x="0" y="0"/>
            <a:chExt cx="1178269" cy="16770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78269" cy="167703"/>
            </a:xfrm>
            <a:custGeom>
              <a:avLst/>
              <a:gdLst/>
              <a:ahLst/>
              <a:cxnLst/>
              <a:rect r="r" b="b" t="t" l="l"/>
              <a:pathLst>
                <a:path h="167703" w="1178269">
                  <a:moveTo>
                    <a:pt x="0" y="0"/>
                  </a:moveTo>
                  <a:lnTo>
                    <a:pt x="1178269" y="0"/>
                  </a:lnTo>
                  <a:lnTo>
                    <a:pt x="1178269" y="167703"/>
                  </a:lnTo>
                  <a:lnTo>
                    <a:pt x="0" y="167703"/>
                  </a:ln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57150"/>
              <a:ext cx="1178269" cy="2248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>
                  <a:solidFill>
                    <a:srgbClr val="FFFFFF"/>
                  </a:solidFill>
                  <a:latin typeface="DM Sans Italics"/>
                </a:rPr>
                <a:t>Solution Approach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85223" y="6679361"/>
            <a:ext cx="10495806" cy="3101046"/>
            <a:chOff x="0" y="0"/>
            <a:chExt cx="2026911" cy="59886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026911" cy="598862"/>
            </a:xfrm>
            <a:custGeom>
              <a:avLst/>
              <a:gdLst/>
              <a:ahLst/>
              <a:cxnLst/>
              <a:rect r="r" b="b" t="t" l="l"/>
              <a:pathLst>
                <a:path h="598862" w="2026911">
                  <a:moveTo>
                    <a:pt x="0" y="0"/>
                  </a:moveTo>
                  <a:lnTo>
                    <a:pt x="2026911" y="0"/>
                  </a:lnTo>
                  <a:lnTo>
                    <a:pt x="2026911" y="598862"/>
                  </a:lnTo>
                  <a:lnTo>
                    <a:pt x="0" y="5988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19050"/>
              <a:ext cx="2026911" cy="6179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  <a:r>
                <a:rPr lang="en-US" sz="2199">
                  <a:solidFill>
                    <a:srgbClr val="000000"/>
                  </a:solidFill>
                  <a:latin typeface="Open Sauce"/>
                </a:rPr>
                <a:t> </a:t>
              </a: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028700" y="6709020"/>
            <a:ext cx="9406798" cy="30789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7769" indent="-213884" lvl="1">
              <a:lnSpc>
                <a:spcPts val="2734"/>
              </a:lnSpc>
              <a:spcBef>
                <a:spcPct val="0"/>
              </a:spcBef>
              <a:buFont typeface="Arial"/>
              <a:buChar char="•"/>
            </a:pPr>
            <a:r>
              <a:rPr lang="en-US" sz="1981" spc="194" strike="noStrike" u="none">
                <a:solidFill>
                  <a:srgbClr val="231F20"/>
                </a:solidFill>
                <a:latin typeface="DM Sans"/>
              </a:rPr>
              <a:t>Analysed the player performance by assessing runs, wickets, and fielding contributions for all-round player evaluation.</a:t>
            </a:r>
          </a:p>
          <a:p>
            <a:pPr algn="l" marL="427769" indent="-213884" lvl="1">
              <a:lnSpc>
                <a:spcPts val="2734"/>
              </a:lnSpc>
              <a:spcBef>
                <a:spcPct val="0"/>
              </a:spcBef>
              <a:buFont typeface="Arial"/>
              <a:buChar char="•"/>
            </a:pPr>
            <a:r>
              <a:rPr lang="en-US" sz="1981" spc="194" strike="noStrike" u="none">
                <a:solidFill>
                  <a:srgbClr val="231F20"/>
                </a:solidFill>
                <a:latin typeface="DM Sans"/>
              </a:rPr>
              <a:t>We have created Auction insights by Integrating auction and bid data for understanding player market dynamics</a:t>
            </a:r>
          </a:p>
          <a:p>
            <a:pPr algn="l" marL="427769" indent="-213884" lvl="1">
              <a:lnSpc>
                <a:spcPts val="2734"/>
              </a:lnSpc>
              <a:spcBef>
                <a:spcPct val="0"/>
              </a:spcBef>
              <a:buFont typeface="Arial"/>
              <a:buChar char="•"/>
            </a:pPr>
            <a:r>
              <a:rPr lang="en-US" sz="1981" spc="194" strike="noStrike" u="none">
                <a:solidFill>
                  <a:srgbClr val="231F20"/>
                </a:solidFill>
                <a:latin typeface="DM Sans"/>
              </a:rPr>
              <a:t>Analyzed bidding patterns, total bids, and bid amounts to understand market dynamics for each player</a:t>
            </a:r>
          </a:p>
          <a:p>
            <a:pPr algn="l" marL="427769" indent="-213884" lvl="1">
              <a:lnSpc>
                <a:spcPts val="2734"/>
              </a:lnSpc>
              <a:spcBef>
                <a:spcPct val="0"/>
              </a:spcBef>
              <a:buFont typeface="Arial"/>
              <a:buChar char="•"/>
            </a:pPr>
            <a:r>
              <a:rPr lang="en-US" sz="1981" spc="194" strike="noStrike" u="none">
                <a:solidFill>
                  <a:srgbClr val="231F20"/>
                </a:solidFill>
                <a:latin typeface="DM Sans"/>
              </a:rPr>
              <a:t>Categorized players based on demand to provide franchise with an estimation of potential monetary values</a:t>
            </a:r>
          </a:p>
          <a:p>
            <a:pPr algn="l">
              <a:lnSpc>
                <a:spcPts val="273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048994" y="337474"/>
            <a:ext cx="2910549" cy="9570246"/>
            <a:chOff x="0" y="0"/>
            <a:chExt cx="766564" cy="25205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66564" cy="2520559"/>
            </a:xfrm>
            <a:custGeom>
              <a:avLst/>
              <a:gdLst/>
              <a:ahLst/>
              <a:cxnLst/>
              <a:rect r="r" b="b" t="t" l="l"/>
              <a:pathLst>
                <a:path h="2520559" w="766564">
                  <a:moveTo>
                    <a:pt x="0" y="0"/>
                  </a:moveTo>
                  <a:lnTo>
                    <a:pt x="766564" y="0"/>
                  </a:lnTo>
                  <a:lnTo>
                    <a:pt x="766564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766564" cy="2539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2779578" y="7341318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52291" y="2267943"/>
            <a:ext cx="14796703" cy="7639777"/>
          </a:xfrm>
          <a:custGeom>
            <a:avLst/>
            <a:gdLst/>
            <a:ahLst/>
            <a:cxnLst/>
            <a:rect r="r" b="b" t="t" l="l"/>
            <a:pathLst>
              <a:path h="7639777" w="14796703">
                <a:moveTo>
                  <a:pt x="0" y="0"/>
                </a:moveTo>
                <a:lnTo>
                  <a:pt x="14796703" y="0"/>
                </a:lnTo>
                <a:lnTo>
                  <a:pt x="14796703" y="7639777"/>
                </a:lnTo>
                <a:lnTo>
                  <a:pt x="0" y="76397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52291" y="355843"/>
            <a:ext cx="13449850" cy="1231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87"/>
              </a:lnSpc>
            </a:pPr>
            <a:r>
              <a:rPr lang="en-US" sz="7382" spc="723">
                <a:solidFill>
                  <a:srgbClr val="231F20"/>
                </a:solidFill>
                <a:latin typeface="Oswald Bold"/>
              </a:rPr>
              <a:t>CONCEPTUAL MODEL</a:t>
            </a:r>
          </a:p>
        </p:txBody>
      </p:sp>
      <p:sp>
        <p:nvSpPr>
          <p:cNvPr name="TextBox 9" id="9"/>
          <p:cNvSpPr txBox="true"/>
          <p:nvPr/>
        </p:nvSpPr>
        <p:spPr>
          <a:xfrm rot="5400000">
            <a:off x="13879235" y="4944490"/>
            <a:ext cx="4916608" cy="996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264"/>
              </a:lnSpc>
            </a:pPr>
            <a:r>
              <a:rPr lang="en-US" sz="5988" spc="586">
                <a:solidFill>
                  <a:srgbClr val="231F20"/>
                </a:solidFill>
                <a:latin typeface="Oswald"/>
              </a:rPr>
              <a:t>EER DIAGRAM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226995" y="337474"/>
            <a:ext cx="3732547" cy="9570246"/>
            <a:chOff x="0" y="0"/>
            <a:chExt cx="983058" cy="25205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83058" cy="2520559"/>
            </a:xfrm>
            <a:custGeom>
              <a:avLst/>
              <a:gdLst/>
              <a:ahLst/>
              <a:cxnLst/>
              <a:rect r="r" b="b" t="t" l="l"/>
              <a:pathLst>
                <a:path h="2520559" w="983058">
                  <a:moveTo>
                    <a:pt x="0" y="0"/>
                  </a:moveTo>
                  <a:lnTo>
                    <a:pt x="983058" y="0"/>
                  </a:lnTo>
                  <a:lnTo>
                    <a:pt x="983058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983058" cy="2539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2779578" y="7341318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1279968"/>
            <a:ext cx="11614877" cy="8718417"/>
          </a:xfrm>
          <a:custGeom>
            <a:avLst/>
            <a:gdLst/>
            <a:ahLst/>
            <a:cxnLst/>
            <a:rect r="r" b="b" t="t" l="l"/>
            <a:pathLst>
              <a:path h="8718417" w="11614877">
                <a:moveTo>
                  <a:pt x="0" y="0"/>
                </a:moveTo>
                <a:lnTo>
                  <a:pt x="11614877" y="0"/>
                </a:lnTo>
                <a:lnTo>
                  <a:pt x="11614877" y="8718416"/>
                </a:lnTo>
                <a:lnTo>
                  <a:pt x="0" y="87184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85419" y="48553"/>
            <a:ext cx="13449850" cy="1231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87"/>
              </a:lnSpc>
            </a:pPr>
            <a:r>
              <a:rPr lang="en-US" sz="7382" spc="723">
                <a:solidFill>
                  <a:srgbClr val="231F20"/>
                </a:solidFill>
                <a:latin typeface="Oswald Bold"/>
              </a:rPr>
              <a:t>CONCEPTUAL MODEL</a:t>
            </a:r>
          </a:p>
        </p:txBody>
      </p:sp>
      <p:sp>
        <p:nvSpPr>
          <p:cNvPr name="TextBox 9" id="9"/>
          <p:cNvSpPr txBox="true"/>
          <p:nvPr/>
        </p:nvSpPr>
        <p:spPr>
          <a:xfrm rot="5400000">
            <a:off x="13682590" y="5141135"/>
            <a:ext cx="4916608" cy="996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264"/>
              </a:lnSpc>
            </a:pPr>
            <a:r>
              <a:rPr lang="en-US" sz="5988" spc="586">
                <a:solidFill>
                  <a:srgbClr val="231F20"/>
                </a:solidFill>
                <a:latin typeface="Oswald"/>
              </a:rPr>
              <a:t>UML DIAGRAM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406333">
            <a:off x="12782591" y="1280228"/>
            <a:ext cx="12471670" cy="5351480"/>
          </a:xfrm>
          <a:custGeom>
            <a:avLst/>
            <a:gdLst/>
            <a:ahLst/>
            <a:cxnLst/>
            <a:rect r="r" b="b" t="t" l="l"/>
            <a:pathLst>
              <a:path h="5351480" w="1247167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407869">
            <a:off x="-5207135" y="10659715"/>
            <a:ext cx="12471670" cy="5351480"/>
          </a:xfrm>
          <a:custGeom>
            <a:avLst/>
            <a:gdLst/>
            <a:ahLst/>
            <a:cxnLst/>
            <a:rect r="r" b="b" t="t" l="l"/>
            <a:pathLst>
              <a:path h="5351480" w="1247167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80683" y="349330"/>
            <a:ext cx="13823650" cy="1303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903"/>
              </a:lnSpc>
            </a:pPr>
            <a:r>
              <a:rPr lang="en-US" sz="9431" spc="924">
                <a:solidFill>
                  <a:srgbClr val="231F20"/>
                </a:solidFill>
                <a:latin typeface="Oswald Bold"/>
              </a:rPr>
              <a:t>RELATIONAL MAPPING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38888" y="3731700"/>
            <a:ext cx="10855477" cy="40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03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497809" y="2011137"/>
            <a:ext cx="17790191" cy="7247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20"/>
              </a:lnSpc>
            </a:pPr>
            <a:r>
              <a:rPr lang="en-US" sz="2333" spc="228">
                <a:solidFill>
                  <a:srgbClr val="000000"/>
                </a:solidFill>
                <a:latin typeface="DM Sans"/>
              </a:rPr>
              <a:t>    </a:t>
            </a:r>
            <a:r>
              <a:rPr lang="en-US" sz="2333" spc="228">
                <a:solidFill>
                  <a:srgbClr val="000000"/>
                </a:solidFill>
                <a:latin typeface="DM Sans Bold"/>
              </a:rPr>
              <a:t>NOTE: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 Primary Keys are underlined and Foreign Keys are in </a:t>
            </a:r>
            <a:r>
              <a:rPr lang="en-US" sz="2333" spc="228">
                <a:solidFill>
                  <a:srgbClr val="000000"/>
                </a:solidFill>
                <a:latin typeface="DM Sans Italics"/>
              </a:rPr>
              <a:t>italics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 </a:t>
            </a:r>
          </a:p>
          <a:p>
            <a:pPr>
              <a:lnSpc>
                <a:spcPts val="3220"/>
              </a:lnSpc>
            </a:pPr>
            <a:r>
              <a:rPr lang="en-US" sz="2333" spc="228">
                <a:solidFill>
                  <a:srgbClr val="000000"/>
                </a:solidFill>
                <a:latin typeface="DM Sans"/>
              </a:rPr>
              <a:t>  1. </a:t>
            </a:r>
            <a:r>
              <a:rPr lang="en-US" sz="2333" spc="228">
                <a:solidFill>
                  <a:srgbClr val="000000"/>
                </a:solidFill>
                <a:latin typeface="DM Sans Bold"/>
              </a:rPr>
              <a:t>Player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 (</a:t>
            </a:r>
            <a:r>
              <a:rPr lang="en-US" sz="2333" spc="228" u="sng">
                <a:solidFill>
                  <a:srgbClr val="000000"/>
                </a:solidFill>
                <a:latin typeface="DM Sans"/>
              </a:rPr>
              <a:t>player_id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, player_name, base_price, age, nationality, </a:t>
            </a:r>
            <a:r>
              <a:rPr lang="en-US" sz="2333" spc="228">
                <a:solidFill>
                  <a:srgbClr val="000000"/>
                </a:solidFill>
                <a:latin typeface="DM Sans Italics"/>
              </a:rPr>
              <a:t>team_id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) </a:t>
            </a:r>
          </a:p>
          <a:p>
            <a:pPr>
              <a:lnSpc>
                <a:spcPts val="3220"/>
              </a:lnSpc>
            </a:pPr>
            <a:r>
              <a:rPr lang="en-US" sz="2333" spc="228">
                <a:solidFill>
                  <a:srgbClr val="000000"/>
                </a:solidFill>
                <a:latin typeface="DM Sans"/>
              </a:rPr>
              <a:t>     a. 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player_id - Primary Key </a:t>
            </a:r>
          </a:p>
          <a:p>
            <a:pPr>
              <a:lnSpc>
                <a:spcPts val="3220"/>
              </a:lnSpc>
            </a:pPr>
            <a:r>
              <a:rPr lang="en-US" sz="2333" spc="228">
                <a:solidFill>
                  <a:srgbClr val="000000"/>
                </a:solidFill>
                <a:latin typeface="DM Sans"/>
              </a:rPr>
              <a:t>     b. 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Team_id - Foreign key from Team relation - NOT NULL</a:t>
            </a:r>
          </a:p>
          <a:p>
            <a:pPr>
              <a:lnSpc>
                <a:spcPts val="3220"/>
              </a:lnSpc>
            </a:pPr>
            <a:r>
              <a:rPr lang="en-US" sz="2333" spc="228">
                <a:solidFill>
                  <a:srgbClr val="000000"/>
                </a:solidFill>
                <a:latin typeface="DM Sans"/>
              </a:rPr>
              <a:t>  2.</a:t>
            </a:r>
            <a:r>
              <a:rPr lang="en-US" sz="2333" spc="228">
                <a:solidFill>
                  <a:srgbClr val="000000"/>
                </a:solidFill>
                <a:latin typeface="DM Sans Bold"/>
              </a:rPr>
              <a:t>Team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 (</a:t>
            </a:r>
            <a:r>
              <a:rPr lang="en-US" sz="2333" spc="228" u="sng">
                <a:solidFill>
                  <a:srgbClr val="000000"/>
                </a:solidFill>
                <a:latin typeface="DM Sans"/>
              </a:rPr>
              <a:t>team_id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, team_name, team_owner, coach_name, no_of_wins, team_budget, </a:t>
            </a:r>
            <a:r>
              <a:rPr lang="en-US" sz="2333" spc="228">
                <a:solidFill>
                  <a:srgbClr val="000000"/>
                </a:solidFill>
                <a:latin typeface="DM Sans Italics"/>
              </a:rPr>
              <a:t>franchise_id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) </a:t>
            </a:r>
          </a:p>
          <a:p>
            <a:pPr>
              <a:lnSpc>
                <a:spcPts val="3220"/>
              </a:lnSpc>
            </a:pPr>
            <a:r>
              <a:rPr lang="en-US" sz="2333" spc="228">
                <a:solidFill>
                  <a:srgbClr val="000000"/>
                </a:solidFill>
                <a:latin typeface="DM Sans"/>
              </a:rPr>
              <a:t>     a. team_id - Primary Key </a:t>
            </a:r>
          </a:p>
          <a:p>
            <a:pPr>
              <a:lnSpc>
                <a:spcPts val="3220"/>
              </a:lnSpc>
            </a:pPr>
            <a:r>
              <a:rPr lang="en-US" sz="2333" spc="228">
                <a:solidFill>
                  <a:srgbClr val="000000"/>
                </a:solidFill>
                <a:latin typeface="DM Sans"/>
              </a:rPr>
              <a:t>     b. 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franchise_id - Foreign Key from Franchise relation - NOT NULL </a:t>
            </a:r>
          </a:p>
          <a:p>
            <a:pPr>
              <a:lnSpc>
                <a:spcPts val="3220"/>
              </a:lnSpc>
            </a:pPr>
            <a:r>
              <a:rPr lang="en-US" sz="2333" spc="228">
                <a:solidFill>
                  <a:srgbClr val="000000"/>
                </a:solidFill>
                <a:latin typeface="DM Sans"/>
              </a:rPr>
              <a:t>  3. </a:t>
            </a:r>
            <a:r>
              <a:rPr lang="en-US" sz="2333" spc="228">
                <a:solidFill>
                  <a:srgbClr val="000000"/>
                </a:solidFill>
                <a:latin typeface="DM Sans Bold"/>
              </a:rPr>
              <a:t>Franchise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 (</a:t>
            </a:r>
            <a:r>
              <a:rPr lang="en-US" sz="2333" spc="228" u="sng">
                <a:solidFill>
                  <a:srgbClr val="000000"/>
                </a:solidFill>
                <a:latin typeface="DM Sans"/>
              </a:rPr>
              <a:t>franchise_id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, franchise_name, franchise_owner) </a:t>
            </a:r>
          </a:p>
          <a:p>
            <a:pPr>
              <a:lnSpc>
                <a:spcPts val="3220"/>
              </a:lnSpc>
            </a:pPr>
            <a:r>
              <a:rPr lang="en-US" sz="2333" spc="228">
                <a:solidFill>
                  <a:srgbClr val="000000"/>
                </a:solidFill>
                <a:latin typeface="DM Sans"/>
              </a:rPr>
              <a:t>      a. franchise_id - Primary Key </a:t>
            </a:r>
          </a:p>
          <a:p>
            <a:pPr>
              <a:lnSpc>
                <a:spcPts val="3220"/>
              </a:lnSpc>
            </a:pPr>
            <a:r>
              <a:rPr lang="en-US" sz="2333" spc="228">
                <a:solidFill>
                  <a:srgbClr val="000000"/>
                </a:solidFill>
                <a:latin typeface="DM Sans"/>
              </a:rPr>
              <a:t>  4. </a:t>
            </a:r>
            <a:r>
              <a:rPr lang="en-US" sz="2333" spc="228">
                <a:solidFill>
                  <a:srgbClr val="000000"/>
                </a:solidFill>
                <a:latin typeface="DM Sans Bold"/>
              </a:rPr>
              <a:t>Bid 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(</a:t>
            </a:r>
            <a:r>
              <a:rPr lang="en-US" sz="2333" spc="228" u="sng">
                <a:solidFill>
                  <a:srgbClr val="000000"/>
                </a:solidFill>
                <a:latin typeface="DM Sans"/>
              </a:rPr>
              <a:t>bid_id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, </a:t>
            </a:r>
            <a:r>
              <a:rPr lang="en-US" sz="2333" spc="228">
                <a:solidFill>
                  <a:srgbClr val="000000"/>
                </a:solidFill>
                <a:latin typeface="DM Sans Italics"/>
              </a:rPr>
              <a:t>player_id, team_id, franchise_id, auction_id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, bid_amount, round) </a:t>
            </a:r>
          </a:p>
          <a:p>
            <a:pPr>
              <a:lnSpc>
                <a:spcPts val="3220"/>
              </a:lnSpc>
            </a:pPr>
            <a:r>
              <a:rPr lang="en-US" sz="2333" spc="228">
                <a:solidFill>
                  <a:srgbClr val="000000"/>
                </a:solidFill>
                <a:latin typeface="DM Sans"/>
              </a:rPr>
              <a:t>      a. 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bid_id - Primary Key </a:t>
            </a:r>
          </a:p>
          <a:p>
            <a:pPr>
              <a:lnSpc>
                <a:spcPts val="3220"/>
              </a:lnSpc>
            </a:pPr>
            <a:r>
              <a:rPr lang="en-US" sz="2333" spc="228">
                <a:solidFill>
                  <a:srgbClr val="000000"/>
                </a:solidFill>
                <a:latin typeface="DM Sans"/>
              </a:rPr>
              <a:t>      b. 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player_id - Foreign key from Player relation - NOT NULL </a:t>
            </a:r>
          </a:p>
          <a:p>
            <a:pPr>
              <a:lnSpc>
                <a:spcPts val="3220"/>
              </a:lnSpc>
            </a:pPr>
            <a:r>
              <a:rPr lang="en-US" sz="2333" spc="228">
                <a:solidFill>
                  <a:srgbClr val="000000"/>
                </a:solidFill>
                <a:latin typeface="DM Sans"/>
              </a:rPr>
              <a:t>      c. 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team_id - Foreign key from Team relation -NOT NULL </a:t>
            </a:r>
          </a:p>
          <a:p>
            <a:pPr>
              <a:lnSpc>
                <a:spcPts val="3220"/>
              </a:lnSpc>
            </a:pPr>
            <a:r>
              <a:rPr lang="en-US" sz="2333" spc="228">
                <a:solidFill>
                  <a:srgbClr val="000000"/>
                </a:solidFill>
                <a:latin typeface="DM Sans"/>
              </a:rPr>
              <a:t>      d. 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franchise_id - Foreign key from Franchise relation -NOT NULL</a:t>
            </a:r>
          </a:p>
          <a:p>
            <a:pPr>
              <a:lnSpc>
                <a:spcPts val="3220"/>
              </a:lnSpc>
            </a:pPr>
            <a:r>
              <a:rPr lang="en-US" sz="2333" spc="228">
                <a:solidFill>
                  <a:srgbClr val="000000"/>
                </a:solidFill>
                <a:latin typeface="DM Sans"/>
              </a:rPr>
              <a:t>      e.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auction_id - Foreign key from Auction relation -NOT NULL </a:t>
            </a:r>
          </a:p>
          <a:p>
            <a:pPr>
              <a:lnSpc>
                <a:spcPts val="3220"/>
              </a:lnSpc>
            </a:pPr>
            <a:r>
              <a:rPr lang="en-US" sz="2333" spc="228">
                <a:solidFill>
                  <a:srgbClr val="000000"/>
                </a:solidFill>
                <a:latin typeface="DM Sans"/>
              </a:rPr>
              <a:t>  5. </a:t>
            </a:r>
            <a:r>
              <a:rPr lang="en-US" sz="2333" spc="228">
                <a:solidFill>
                  <a:srgbClr val="000000"/>
                </a:solidFill>
                <a:latin typeface="DM Sans Bold"/>
              </a:rPr>
              <a:t>Auction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 (</a:t>
            </a:r>
            <a:r>
              <a:rPr lang="en-US" sz="2333" spc="228" u="sng">
                <a:solidFill>
                  <a:srgbClr val="000000"/>
                </a:solidFill>
                <a:latin typeface="DM Sans"/>
              </a:rPr>
              <a:t>auction_id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, year, total_bids, total_amount, type, total_rounds) </a:t>
            </a:r>
          </a:p>
          <a:p>
            <a:pPr>
              <a:lnSpc>
                <a:spcPts val="3220"/>
              </a:lnSpc>
            </a:pPr>
            <a:r>
              <a:rPr lang="en-US" sz="2333" spc="228">
                <a:solidFill>
                  <a:srgbClr val="000000"/>
                </a:solidFill>
                <a:latin typeface="DM Sans"/>
              </a:rPr>
              <a:t>      a. </a:t>
            </a:r>
            <a:r>
              <a:rPr lang="en-US" sz="2333" spc="228">
                <a:solidFill>
                  <a:srgbClr val="000000"/>
                </a:solidFill>
                <a:latin typeface="DM Sans"/>
              </a:rPr>
              <a:t>auction_id - Primary Key </a:t>
            </a:r>
          </a:p>
          <a:p>
            <a:pPr>
              <a:lnSpc>
                <a:spcPts val="322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619013">
            <a:off x="12731175" y="1322586"/>
            <a:ext cx="12471670" cy="5351480"/>
          </a:xfrm>
          <a:custGeom>
            <a:avLst/>
            <a:gdLst/>
            <a:ahLst/>
            <a:cxnLst/>
            <a:rect r="r" b="b" t="t" l="l"/>
            <a:pathLst>
              <a:path h="5351480" w="1247167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407869">
            <a:off x="-6235835" y="10422062"/>
            <a:ext cx="12471670" cy="5351480"/>
          </a:xfrm>
          <a:custGeom>
            <a:avLst/>
            <a:gdLst/>
            <a:ahLst/>
            <a:cxnLst/>
            <a:rect r="r" b="b" t="t" l="l"/>
            <a:pathLst>
              <a:path h="5351480" w="12471670">
                <a:moveTo>
                  <a:pt x="0" y="0"/>
                </a:moveTo>
                <a:lnTo>
                  <a:pt x="12471670" y="0"/>
                </a:lnTo>
                <a:lnTo>
                  <a:pt x="12471670" y="5351480"/>
                </a:lnTo>
                <a:lnTo>
                  <a:pt x="0" y="53514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39893" y="443562"/>
            <a:ext cx="13536233" cy="1303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903"/>
              </a:lnSpc>
            </a:pPr>
            <a:r>
              <a:rPr lang="en-US" sz="9431" spc="924">
                <a:solidFill>
                  <a:srgbClr val="231F20"/>
                </a:solidFill>
                <a:latin typeface="Oswald Bold"/>
              </a:rPr>
              <a:t>RELATIONAL MAPPING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498723" y="6552336"/>
            <a:ext cx="4135657" cy="694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2"/>
              </a:lnSpc>
            </a:pPr>
            <a:r>
              <a:rPr lang="en-US" sz="4081" spc="399">
                <a:solidFill>
                  <a:srgbClr val="FDFBFB"/>
                </a:solidFill>
                <a:latin typeface="DM Sans Bold"/>
              </a:rPr>
              <a:t>CUSTOMERS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00312" y="1928469"/>
            <a:ext cx="17487688" cy="7014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15"/>
              </a:lnSpc>
            </a:pPr>
          </a:p>
          <a:p>
            <a:pPr>
              <a:lnSpc>
                <a:spcPts val="3115"/>
              </a:lnSpc>
            </a:pPr>
            <a:r>
              <a:rPr lang="en-US" sz="2257" spc="221">
                <a:solidFill>
                  <a:srgbClr val="000000"/>
                </a:solidFill>
                <a:latin typeface="DM Sans"/>
              </a:rPr>
              <a:t>6. </a:t>
            </a:r>
            <a:r>
              <a:rPr lang="en-US" sz="2257" spc="221">
                <a:solidFill>
                  <a:srgbClr val="000000"/>
                </a:solidFill>
                <a:latin typeface="DM Sans Bold"/>
              </a:rPr>
              <a:t>Fan_Engagement</a:t>
            </a:r>
            <a:r>
              <a:rPr lang="en-US" sz="2257" spc="221">
                <a:solidFill>
                  <a:srgbClr val="000000"/>
                </a:solidFill>
                <a:latin typeface="DM Sans"/>
              </a:rPr>
              <a:t> (</a:t>
            </a:r>
            <a:r>
              <a:rPr lang="en-US" sz="2257" spc="221" u="sng">
                <a:solidFill>
                  <a:srgbClr val="000000"/>
                </a:solidFill>
                <a:latin typeface="DM Sans"/>
              </a:rPr>
              <a:t>fan_engg_id</a:t>
            </a:r>
            <a:r>
              <a:rPr lang="en-US" sz="2257" spc="221">
                <a:solidFill>
                  <a:srgbClr val="000000"/>
                </a:solidFill>
                <a:latin typeface="DM Sans"/>
              </a:rPr>
              <a:t>, </a:t>
            </a:r>
            <a:r>
              <a:rPr lang="en-US" sz="2257" spc="221">
                <a:solidFill>
                  <a:srgbClr val="000000"/>
                </a:solidFill>
                <a:latin typeface="DM Sans Italics"/>
              </a:rPr>
              <a:t>franchise_id</a:t>
            </a:r>
            <a:r>
              <a:rPr lang="en-US" sz="2257" spc="221">
                <a:solidFill>
                  <a:srgbClr val="000000"/>
                </a:solidFill>
                <a:latin typeface="DM Sans"/>
              </a:rPr>
              <a:t>, social_media_followers, merchandise_sales,  fan_engagement_events) </a:t>
            </a:r>
          </a:p>
          <a:p>
            <a:pPr>
              <a:lnSpc>
                <a:spcPts val="3115"/>
              </a:lnSpc>
            </a:pPr>
            <a:r>
              <a:rPr lang="en-US" sz="2257" spc="221">
                <a:solidFill>
                  <a:srgbClr val="000000"/>
                </a:solidFill>
                <a:latin typeface="DM Sans"/>
              </a:rPr>
              <a:t>    a. fan_engg_id - Primary key</a:t>
            </a:r>
          </a:p>
          <a:p>
            <a:pPr>
              <a:lnSpc>
                <a:spcPts val="3115"/>
              </a:lnSpc>
            </a:pPr>
            <a:r>
              <a:rPr lang="en-US" sz="2257" spc="221">
                <a:solidFill>
                  <a:srgbClr val="000000"/>
                </a:solidFill>
                <a:latin typeface="DM Sans"/>
              </a:rPr>
              <a:t>    b. franchise_id - Foreign key from Franchise relation -NOT NULL </a:t>
            </a:r>
          </a:p>
          <a:p>
            <a:pPr>
              <a:lnSpc>
                <a:spcPts val="3115"/>
              </a:lnSpc>
            </a:pPr>
            <a:r>
              <a:rPr lang="en-US" sz="2257" spc="221">
                <a:solidFill>
                  <a:srgbClr val="000000"/>
                </a:solidFill>
                <a:latin typeface="DM Sans"/>
              </a:rPr>
              <a:t>7. </a:t>
            </a:r>
            <a:r>
              <a:rPr lang="en-US" sz="2257" spc="221">
                <a:solidFill>
                  <a:srgbClr val="000000"/>
                </a:solidFill>
                <a:latin typeface="DM Sans Bold"/>
              </a:rPr>
              <a:t>participate_in</a:t>
            </a:r>
            <a:r>
              <a:rPr lang="en-US" sz="2257" spc="221">
                <a:solidFill>
                  <a:srgbClr val="000000"/>
                </a:solidFill>
                <a:latin typeface="DM Sans"/>
              </a:rPr>
              <a:t>(</a:t>
            </a:r>
            <a:r>
              <a:rPr lang="en-US" sz="2257" spc="221">
                <a:solidFill>
                  <a:srgbClr val="000000"/>
                </a:solidFill>
                <a:latin typeface="DM Sans Italics"/>
              </a:rPr>
              <a:t>player_id</a:t>
            </a:r>
            <a:r>
              <a:rPr lang="en-US" sz="2257" spc="221">
                <a:solidFill>
                  <a:srgbClr val="000000"/>
                </a:solidFill>
                <a:latin typeface="DM Sans"/>
              </a:rPr>
              <a:t>, </a:t>
            </a:r>
            <a:r>
              <a:rPr lang="en-US" sz="2257" spc="221">
                <a:solidFill>
                  <a:srgbClr val="000000"/>
                </a:solidFill>
                <a:latin typeface="DM Sans Italics"/>
              </a:rPr>
              <a:t>fan_engg_id</a:t>
            </a:r>
            <a:r>
              <a:rPr lang="en-US" sz="2257" spc="221">
                <a:solidFill>
                  <a:srgbClr val="000000"/>
                </a:solidFill>
                <a:latin typeface="DM Sans"/>
              </a:rPr>
              <a:t>) </a:t>
            </a:r>
          </a:p>
          <a:p>
            <a:pPr>
              <a:lnSpc>
                <a:spcPts val="3115"/>
              </a:lnSpc>
            </a:pPr>
            <a:r>
              <a:rPr lang="en-US" sz="2257" spc="221">
                <a:solidFill>
                  <a:srgbClr val="000000"/>
                </a:solidFill>
                <a:latin typeface="DM Sans"/>
              </a:rPr>
              <a:t>    a. player_id - Foreign key from Player relation - NOT NULL</a:t>
            </a:r>
          </a:p>
          <a:p>
            <a:pPr>
              <a:lnSpc>
                <a:spcPts val="3115"/>
              </a:lnSpc>
            </a:pPr>
            <a:r>
              <a:rPr lang="en-US" sz="2257" spc="221">
                <a:solidFill>
                  <a:srgbClr val="000000"/>
                </a:solidFill>
                <a:latin typeface="DM Sans"/>
              </a:rPr>
              <a:t>    b. fan_engg_id - Foreign key from Fan Engagement relation - NOT NULL </a:t>
            </a:r>
          </a:p>
          <a:p>
            <a:pPr>
              <a:lnSpc>
                <a:spcPts val="3115"/>
              </a:lnSpc>
            </a:pPr>
            <a:r>
              <a:rPr lang="en-US" sz="2257" spc="221">
                <a:solidFill>
                  <a:srgbClr val="000000"/>
                </a:solidFill>
                <a:latin typeface="DM Sans"/>
              </a:rPr>
              <a:t>8. </a:t>
            </a:r>
            <a:r>
              <a:rPr lang="en-US" sz="2257" spc="221">
                <a:solidFill>
                  <a:srgbClr val="000000"/>
                </a:solidFill>
                <a:latin typeface="DM Sans Bold"/>
              </a:rPr>
              <a:t>Batsman</a:t>
            </a:r>
            <a:r>
              <a:rPr lang="en-US" sz="2257" spc="221">
                <a:solidFill>
                  <a:srgbClr val="000000"/>
                </a:solidFill>
                <a:latin typeface="DM Sans"/>
              </a:rPr>
              <a:t>(player_id, </a:t>
            </a:r>
            <a:r>
              <a:rPr lang="en-US" sz="2257" spc="221" u="sng">
                <a:solidFill>
                  <a:srgbClr val="000000"/>
                </a:solidFill>
                <a:latin typeface="DM Sans"/>
              </a:rPr>
              <a:t>batsman_id</a:t>
            </a:r>
            <a:r>
              <a:rPr lang="en-US" sz="2257" spc="221">
                <a:solidFill>
                  <a:srgbClr val="000000"/>
                </a:solidFill>
                <a:latin typeface="DM Sans"/>
              </a:rPr>
              <a:t>, strike_rate, no.of_fours, no.of_sixes, no_of_50s, no_of_100s, total_runs) </a:t>
            </a:r>
          </a:p>
          <a:p>
            <a:pPr>
              <a:lnSpc>
                <a:spcPts val="3115"/>
              </a:lnSpc>
            </a:pPr>
            <a:r>
              <a:rPr lang="en-US" sz="2257" spc="221">
                <a:solidFill>
                  <a:srgbClr val="000000"/>
                </a:solidFill>
                <a:latin typeface="DM Sans"/>
              </a:rPr>
              <a:t>    a. batsman_id - Primary Key </a:t>
            </a:r>
          </a:p>
          <a:p>
            <a:pPr>
              <a:lnSpc>
                <a:spcPts val="3115"/>
              </a:lnSpc>
            </a:pPr>
            <a:r>
              <a:rPr lang="en-US" sz="2257" spc="221">
                <a:solidFill>
                  <a:srgbClr val="000000"/>
                </a:solidFill>
                <a:latin typeface="DM Sans"/>
              </a:rPr>
              <a:t>9. </a:t>
            </a:r>
            <a:r>
              <a:rPr lang="en-US" sz="2257" spc="221">
                <a:solidFill>
                  <a:srgbClr val="000000"/>
                </a:solidFill>
                <a:latin typeface="DM Sans Bold"/>
              </a:rPr>
              <a:t>Bowler</a:t>
            </a:r>
            <a:r>
              <a:rPr lang="en-US" sz="2257" spc="221">
                <a:solidFill>
                  <a:srgbClr val="000000"/>
                </a:solidFill>
                <a:latin typeface="DM Sans"/>
              </a:rPr>
              <a:t>(player_id, </a:t>
            </a:r>
            <a:r>
              <a:rPr lang="en-US" sz="2257" spc="221" u="sng">
                <a:solidFill>
                  <a:srgbClr val="000000"/>
                </a:solidFill>
                <a:latin typeface="DM Sans"/>
              </a:rPr>
              <a:t>bowler_id</a:t>
            </a:r>
            <a:r>
              <a:rPr lang="en-US" sz="2257" spc="221">
                <a:solidFill>
                  <a:srgbClr val="000000"/>
                </a:solidFill>
                <a:latin typeface="DM Sans"/>
              </a:rPr>
              <a:t>, no_of_wickets, type_of_bowler) </a:t>
            </a:r>
          </a:p>
          <a:p>
            <a:pPr>
              <a:lnSpc>
                <a:spcPts val="3115"/>
              </a:lnSpc>
            </a:pPr>
            <a:r>
              <a:rPr lang="en-US" sz="2257" spc="221">
                <a:solidFill>
                  <a:srgbClr val="000000"/>
                </a:solidFill>
                <a:latin typeface="DM Sans"/>
              </a:rPr>
              <a:t>    a. bowler_id - Primary Key </a:t>
            </a:r>
          </a:p>
          <a:p>
            <a:pPr>
              <a:lnSpc>
                <a:spcPts val="3115"/>
              </a:lnSpc>
            </a:pPr>
            <a:r>
              <a:rPr lang="en-US" sz="2257" spc="221">
                <a:solidFill>
                  <a:srgbClr val="000000"/>
                </a:solidFill>
                <a:latin typeface="DM Sans"/>
              </a:rPr>
              <a:t>10. </a:t>
            </a:r>
            <a:r>
              <a:rPr lang="en-US" sz="2257" spc="221">
                <a:solidFill>
                  <a:srgbClr val="000000"/>
                </a:solidFill>
                <a:latin typeface="DM Sans Bold"/>
              </a:rPr>
              <a:t>Fielder</a:t>
            </a:r>
            <a:r>
              <a:rPr lang="en-US" sz="2257" spc="221">
                <a:solidFill>
                  <a:srgbClr val="000000"/>
                </a:solidFill>
                <a:latin typeface="DM Sans"/>
              </a:rPr>
              <a:t>(player_id, </a:t>
            </a:r>
            <a:r>
              <a:rPr lang="en-US" sz="2257" spc="221" u="sng">
                <a:solidFill>
                  <a:srgbClr val="000000"/>
                </a:solidFill>
                <a:latin typeface="DM Sans"/>
              </a:rPr>
              <a:t>fielder_id</a:t>
            </a:r>
            <a:r>
              <a:rPr lang="en-US" sz="2257" spc="221">
                <a:solidFill>
                  <a:srgbClr val="000000"/>
                </a:solidFill>
                <a:latin typeface="DM Sans"/>
              </a:rPr>
              <a:t>, no_of_stumping, no_of_catches, no_of_run_out) </a:t>
            </a:r>
          </a:p>
          <a:p>
            <a:pPr>
              <a:lnSpc>
                <a:spcPts val="3115"/>
              </a:lnSpc>
            </a:pPr>
            <a:r>
              <a:rPr lang="en-US" sz="2257" spc="221">
                <a:solidFill>
                  <a:srgbClr val="000000"/>
                </a:solidFill>
                <a:latin typeface="DM Sans"/>
              </a:rPr>
              <a:t>    a. Fielder_id - Primary Key </a:t>
            </a:r>
          </a:p>
          <a:p>
            <a:pPr>
              <a:lnSpc>
                <a:spcPts val="3115"/>
              </a:lnSpc>
            </a:pPr>
            <a:r>
              <a:rPr lang="en-US" sz="2257" spc="221">
                <a:solidFill>
                  <a:srgbClr val="000000"/>
                </a:solidFill>
                <a:latin typeface="DM Sans"/>
              </a:rPr>
              <a:t>11. </a:t>
            </a:r>
            <a:r>
              <a:rPr lang="en-US" sz="2257" spc="221">
                <a:solidFill>
                  <a:srgbClr val="000000"/>
                </a:solidFill>
                <a:latin typeface="DM Sans Bold"/>
              </a:rPr>
              <a:t>All Rounder</a:t>
            </a:r>
            <a:r>
              <a:rPr lang="en-US" sz="2257" spc="221">
                <a:solidFill>
                  <a:srgbClr val="000000"/>
                </a:solidFill>
                <a:latin typeface="DM Sans"/>
              </a:rPr>
              <a:t>(</a:t>
            </a:r>
            <a:r>
              <a:rPr lang="en-US" sz="2257" spc="221">
                <a:solidFill>
                  <a:srgbClr val="000000"/>
                </a:solidFill>
                <a:latin typeface="DM Sans Italics"/>
              </a:rPr>
              <a:t>player_id</a:t>
            </a:r>
            <a:r>
              <a:rPr lang="en-US" sz="2257" spc="221">
                <a:solidFill>
                  <a:srgbClr val="000000"/>
                </a:solidFill>
                <a:latin typeface="DM Sans"/>
              </a:rPr>
              <a:t>, </a:t>
            </a:r>
            <a:r>
              <a:rPr lang="en-US" sz="2257" spc="221">
                <a:solidFill>
                  <a:srgbClr val="000000"/>
                </a:solidFill>
                <a:latin typeface="DM Sans Italics"/>
              </a:rPr>
              <a:t>batsman_id</a:t>
            </a:r>
            <a:r>
              <a:rPr lang="en-US" sz="2257" spc="221">
                <a:solidFill>
                  <a:srgbClr val="000000"/>
                </a:solidFill>
                <a:latin typeface="DM Sans"/>
              </a:rPr>
              <a:t>, </a:t>
            </a:r>
            <a:r>
              <a:rPr lang="en-US" sz="2257" spc="221">
                <a:solidFill>
                  <a:srgbClr val="000000"/>
                </a:solidFill>
                <a:latin typeface="DM Sans Italics"/>
              </a:rPr>
              <a:t>bowler_id</a:t>
            </a:r>
            <a:r>
              <a:rPr lang="en-US" sz="2257" spc="221">
                <a:solidFill>
                  <a:srgbClr val="000000"/>
                </a:solidFill>
                <a:latin typeface="DM Sans"/>
              </a:rPr>
              <a:t>, </a:t>
            </a:r>
            <a:r>
              <a:rPr lang="en-US" sz="2257" spc="221">
                <a:solidFill>
                  <a:srgbClr val="000000"/>
                </a:solidFill>
                <a:latin typeface="DM Sans Italics"/>
              </a:rPr>
              <a:t>fielder_id</a:t>
            </a:r>
            <a:r>
              <a:rPr lang="en-US" sz="2257" spc="221">
                <a:solidFill>
                  <a:srgbClr val="000000"/>
                </a:solidFill>
                <a:latin typeface="DM Sans"/>
              </a:rPr>
              <a:t>) </a:t>
            </a:r>
          </a:p>
          <a:p>
            <a:pPr>
              <a:lnSpc>
                <a:spcPts val="3115"/>
              </a:lnSpc>
            </a:pPr>
            <a:r>
              <a:rPr lang="en-US" sz="2257" spc="221">
                <a:solidFill>
                  <a:srgbClr val="000000"/>
                </a:solidFill>
                <a:latin typeface="DM Sans"/>
              </a:rPr>
              <a:t>    a. batsman_id - Foreign key from Player relation -NOT NULL </a:t>
            </a:r>
          </a:p>
          <a:p>
            <a:pPr>
              <a:lnSpc>
                <a:spcPts val="3115"/>
              </a:lnSpc>
            </a:pPr>
            <a:r>
              <a:rPr lang="en-US" sz="2257" spc="221">
                <a:solidFill>
                  <a:srgbClr val="000000"/>
                </a:solidFill>
                <a:latin typeface="DM Sans"/>
              </a:rPr>
              <a:t>    b. bowler_id - Foreign key from Player relation -NOT NULL </a:t>
            </a:r>
          </a:p>
          <a:p>
            <a:pPr>
              <a:lnSpc>
                <a:spcPts val="3115"/>
              </a:lnSpc>
            </a:pPr>
            <a:r>
              <a:rPr lang="en-US" sz="2257" spc="221">
                <a:solidFill>
                  <a:srgbClr val="000000"/>
                </a:solidFill>
                <a:latin typeface="DM Sans"/>
              </a:rPr>
              <a:t>    c. fielder-id - Foreign key from Player relation -NOT NULL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87923">
            <a:off x="13475833" y="-8787301"/>
            <a:ext cx="13977230" cy="14342307"/>
          </a:xfrm>
          <a:custGeom>
            <a:avLst/>
            <a:gdLst/>
            <a:ahLst/>
            <a:cxnLst/>
            <a:rect r="r" b="b" t="t" l="l"/>
            <a:pathLst>
              <a:path h="14342307" w="13977230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112790" y="3903175"/>
            <a:ext cx="2932415" cy="1462322"/>
            <a:chOff x="0" y="0"/>
            <a:chExt cx="1075555" cy="53635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75555" cy="536352"/>
            </a:xfrm>
            <a:custGeom>
              <a:avLst/>
              <a:gdLst/>
              <a:ahLst/>
              <a:cxnLst/>
              <a:rect r="r" b="b" t="t" l="l"/>
              <a:pathLst>
                <a:path h="536352" w="107555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454509"/>
                  </a:lnTo>
                  <a:cubicBezTo>
                    <a:pt x="1075555" y="476215"/>
                    <a:pt x="1066932" y="497032"/>
                    <a:pt x="1051584" y="512381"/>
                  </a:cubicBezTo>
                  <a:cubicBezTo>
                    <a:pt x="1036235" y="527730"/>
                    <a:pt x="1015418" y="536352"/>
                    <a:pt x="993712" y="536352"/>
                  </a:cubicBezTo>
                  <a:lnTo>
                    <a:pt x="81844" y="536352"/>
                  </a:lnTo>
                  <a:cubicBezTo>
                    <a:pt x="60137" y="536352"/>
                    <a:pt x="39320" y="527730"/>
                    <a:pt x="23971" y="512381"/>
                  </a:cubicBezTo>
                  <a:cubicBezTo>
                    <a:pt x="8623" y="497032"/>
                    <a:pt x="0" y="476215"/>
                    <a:pt x="0" y="454509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1075555" cy="5554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29519" y="5582675"/>
            <a:ext cx="3898957" cy="847111"/>
            <a:chOff x="0" y="0"/>
            <a:chExt cx="1430065" cy="31070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430065" cy="310705"/>
            </a:xfrm>
            <a:custGeom>
              <a:avLst/>
              <a:gdLst/>
              <a:ahLst/>
              <a:cxnLst/>
              <a:rect r="r" b="b" t="t" l="l"/>
              <a:pathLst>
                <a:path h="310705" w="1430065">
                  <a:moveTo>
                    <a:pt x="61555" y="0"/>
                  </a:moveTo>
                  <a:lnTo>
                    <a:pt x="1368510" y="0"/>
                  </a:lnTo>
                  <a:cubicBezTo>
                    <a:pt x="1402506" y="0"/>
                    <a:pt x="1430065" y="27559"/>
                    <a:pt x="1430065" y="61555"/>
                  </a:cubicBezTo>
                  <a:lnTo>
                    <a:pt x="1430065" y="249150"/>
                  </a:lnTo>
                  <a:cubicBezTo>
                    <a:pt x="1430065" y="265475"/>
                    <a:pt x="1423580" y="281132"/>
                    <a:pt x="1412036" y="292676"/>
                  </a:cubicBezTo>
                  <a:cubicBezTo>
                    <a:pt x="1400492" y="304219"/>
                    <a:pt x="1384836" y="310705"/>
                    <a:pt x="1368510" y="310705"/>
                  </a:cubicBezTo>
                  <a:lnTo>
                    <a:pt x="61555" y="310705"/>
                  </a:lnTo>
                  <a:cubicBezTo>
                    <a:pt x="45229" y="310705"/>
                    <a:pt x="29573" y="304219"/>
                    <a:pt x="18029" y="292676"/>
                  </a:cubicBezTo>
                  <a:cubicBezTo>
                    <a:pt x="6485" y="281132"/>
                    <a:pt x="0" y="265475"/>
                    <a:pt x="0" y="249150"/>
                  </a:cubicBezTo>
                  <a:lnTo>
                    <a:pt x="0" y="61555"/>
                  </a:lnTo>
                  <a:cubicBezTo>
                    <a:pt x="0" y="45229"/>
                    <a:pt x="6485" y="29573"/>
                    <a:pt x="18029" y="18029"/>
                  </a:cubicBezTo>
                  <a:cubicBezTo>
                    <a:pt x="29573" y="6485"/>
                    <a:pt x="45229" y="0"/>
                    <a:pt x="61555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1430065" cy="3297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313872" y="5328691"/>
            <a:ext cx="2932415" cy="1409105"/>
            <a:chOff x="0" y="0"/>
            <a:chExt cx="1075555" cy="51683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75555" cy="516834"/>
            </a:xfrm>
            <a:custGeom>
              <a:avLst/>
              <a:gdLst/>
              <a:ahLst/>
              <a:cxnLst/>
              <a:rect r="r" b="b" t="t" l="l"/>
              <a:pathLst>
                <a:path h="516834" w="107555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434990"/>
                  </a:lnTo>
                  <a:cubicBezTo>
                    <a:pt x="1075555" y="480191"/>
                    <a:pt x="1038913" y="516834"/>
                    <a:pt x="993712" y="516834"/>
                  </a:cubicBezTo>
                  <a:lnTo>
                    <a:pt x="81844" y="516834"/>
                  </a:lnTo>
                  <a:cubicBezTo>
                    <a:pt x="60137" y="516834"/>
                    <a:pt x="39320" y="508211"/>
                    <a:pt x="23971" y="492862"/>
                  </a:cubicBezTo>
                  <a:cubicBezTo>
                    <a:pt x="8623" y="477514"/>
                    <a:pt x="0" y="456696"/>
                    <a:pt x="0" y="434990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1075555" cy="5358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099717" y="6943408"/>
            <a:ext cx="4088567" cy="847111"/>
            <a:chOff x="0" y="0"/>
            <a:chExt cx="1499610" cy="31070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499610" cy="310705"/>
            </a:xfrm>
            <a:custGeom>
              <a:avLst/>
              <a:gdLst/>
              <a:ahLst/>
              <a:cxnLst/>
              <a:rect r="r" b="b" t="t" l="l"/>
              <a:pathLst>
                <a:path h="310705" w="1499610">
                  <a:moveTo>
                    <a:pt x="58700" y="0"/>
                  </a:moveTo>
                  <a:lnTo>
                    <a:pt x="1440910" y="0"/>
                  </a:lnTo>
                  <a:cubicBezTo>
                    <a:pt x="1456478" y="0"/>
                    <a:pt x="1471409" y="6184"/>
                    <a:pt x="1482417" y="17193"/>
                  </a:cubicBezTo>
                  <a:cubicBezTo>
                    <a:pt x="1493426" y="28201"/>
                    <a:pt x="1499610" y="43132"/>
                    <a:pt x="1499610" y="58700"/>
                  </a:cubicBezTo>
                  <a:lnTo>
                    <a:pt x="1499610" y="252004"/>
                  </a:lnTo>
                  <a:cubicBezTo>
                    <a:pt x="1499610" y="267573"/>
                    <a:pt x="1493426" y="282503"/>
                    <a:pt x="1482417" y="293512"/>
                  </a:cubicBezTo>
                  <a:cubicBezTo>
                    <a:pt x="1471409" y="304520"/>
                    <a:pt x="1456478" y="310705"/>
                    <a:pt x="1440910" y="310705"/>
                  </a:cubicBezTo>
                  <a:lnTo>
                    <a:pt x="58700" y="310705"/>
                  </a:lnTo>
                  <a:cubicBezTo>
                    <a:pt x="43132" y="310705"/>
                    <a:pt x="28201" y="304520"/>
                    <a:pt x="17193" y="293512"/>
                  </a:cubicBezTo>
                  <a:cubicBezTo>
                    <a:pt x="6184" y="282503"/>
                    <a:pt x="0" y="267573"/>
                    <a:pt x="0" y="252004"/>
                  </a:cubicBezTo>
                  <a:lnTo>
                    <a:pt x="0" y="58700"/>
                  </a:lnTo>
                  <a:cubicBezTo>
                    <a:pt x="0" y="43132"/>
                    <a:pt x="6184" y="28201"/>
                    <a:pt x="17193" y="17193"/>
                  </a:cubicBezTo>
                  <a:cubicBezTo>
                    <a:pt x="28201" y="6184"/>
                    <a:pt x="43132" y="0"/>
                    <a:pt x="58700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1499610" cy="3297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2713262" y="4603208"/>
            <a:ext cx="2932415" cy="1403023"/>
            <a:chOff x="0" y="0"/>
            <a:chExt cx="1075555" cy="51460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075555" cy="514603"/>
            </a:xfrm>
            <a:custGeom>
              <a:avLst/>
              <a:gdLst/>
              <a:ahLst/>
              <a:cxnLst/>
              <a:rect r="r" b="b" t="t" l="l"/>
              <a:pathLst>
                <a:path h="514603" w="107555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432759"/>
                  </a:lnTo>
                  <a:cubicBezTo>
                    <a:pt x="1075555" y="454465"/>
                    <a:pt x="1066932" y="475283"/>
                    <a:pt x="1051584" y="490631"/>
                  </a:cubicBezTo>
                  <a:cubicBezTo>
                    <a:pt x="1036235" y="505980"/>
                    <a:pt x="1015418" y="514603"/>
                    <a:pt x="993712" y="514603"/>
                  </a:cubicBezTo>
                  <a:lnTo>
                    <a:pt x="81844" y="514603"/>
                  </a:lnTo>
                  <a:cubicBezTo>
                    <a:pt x="60137" y="514603"/>
                    <a:pt x="39320" y="505980"/>
                    <a:pt x="23971" y="490631"/>
                  </a:cubicBezTo>
                  <a:cubicBezTo>
                    <a:pt x="8623" y="475283"/>
                    <a:pt x="0" y="454465"/>
                    <a:pt x="0" y="432759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9050"/>
              <a:ext cx="1075555" cy="5336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1875966" y="6033243"/>
            <a:ext cx="5053772" cy="641437"/>
            <a:chOff x="0" y="0"/>
            <a:chExt cx="1853630" cy="235267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853630" cy="235267"/>
            </a:xfrm>
            <a:custGeom>
              <a:avLst/>
              <a:gdLst/>
              <a:ahLst/>
              <a:cxnLst/>
              <a:rect r="r" b="b" t="t" l="l"/>
              <a:pathLst>
                <a:path h="235267" w="1853630">
                  <a:moveTo>
                    <a:pt x="47489" y="0"/>
                  </a:moveTo>
                  <a:lnTo>
                    <a:pt x="1806141" y="0"/>
                  </a:lnTo>
                  <a:cubicBezTo>
                    <a:pt x="1832368" y="0"/>
                    <a:pt x="1853630" y="21262"/>
                    <a:pt x="1853630" y="47489"/>
                  </a:cubicBezTo>
                  <a:lnTo>
                    <a:pt x="1853630" y="187778"/>
                  </a:lnTo>
                  <a:cubicBezTo>
                    <a:pt x="1853630" y="214006"/>
                    <a:pt x="1832368" y="235267"/>
                    <a:pt x="1806141" y="235267"/>
                  </a:cubicBezTo>
                  <a:lnTo>
                    <a:pt x="47489" y="235267"/>
                  </a:lnTo>
                  <a:cubicBezTo>
                    <a:pt x="21262" y="235267"/>
                    <a:pt x="0" y="214006"/>
                    <a:pt x="0" y="187778"/>
                  </a:cubicBezTo>
                  <a:lnTo>
                    <a:pt x="0" y="47489"/>
                  </a:lnTo>
                  <a:cubicBezTo>
                    <a:pt x="0" y="21262"/>
                    <a:pt x="21262" y="0"/>
                    <a:pt x="47489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19050"/>
              <a:ext cx="1853630" cy="2543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-2416479">
            <a:off x="11317341" y="7116050"/>
            <a:ext cx="1776375" cy="501826"/>
          </a:xfrm>
          <a:custGeom>
            <a:avLst/>
            <a:gdLst/>
            <a:ahLst/>
            <a:cxnLst/>
            <a:rect r="r" b="b" t="t" l="l"/>
            <a:pathLst>
              <a:path h="501826" w="1776375">
                <a:moveTo>
                  <a:pt x="0" y="0"/>
                </a:moveTo>
                <a:lnTo>
                  <a:pt x="1776374" y="0"/>
                </a:lnTo>
                <a:lnTo>
                  <a:pt x="1776374" y="501826"/>
                </a:lnTo>
                <a:lnTo>
                  <a:pt x="0" y="5018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775828" y="1202312"/>
            <a:ext cx="8904094" cy="1594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015"/>
              </a:lnSpc>
              <a:spcBef>
                <a:spcPct val="0"/>
              </a:spcBef>
            </a:pPr>
            <a:r>
              <a:rPr lang="en-US" sz="9431" spc="924">
                <a:solidFill>
                  <a:srgbClr val="231F20"/>
                </a:solidFill>
                <a:latin typeface="Oswald Bold"/>
              </a:rPr>
              <a:t>NEXT STEPS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690213" y="5780007"/>
            <a:ext cx="3777569" cy="458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737"/>
              </a:lnSpc>
              <a:spcBef>
                <a:spcPct val="0"/>
              </a:spcBef>
            </a:pPr>
            <a:r>
              <a:rPr lang="en-US" sz="2708" spc="265">
                <a:solidFill>
                  <a:srgbClr val="231F20"/>
                </a:solidFill>
                <a:latin typeface="Oswald"/>
              </a:rPr>
              <a:t>MYSQL DEMONSTRATION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206748" y="4146665"/>
            <a:ext cx="2744499" cy="937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32"/>
              </a:lnSpc>
            </a:pPr>
            <a:r>
              <a:rPr lang="en-US" sz="1808">
                <a:solidFill>
                  <a:srgbClr val="100F0D"/>
                </a:solidFill>
                <a:latin typeface="Montserrat Light"/>
              </a:rPr>
              <a:t>Demonstrate the SQL queries on MySQL Workbench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250168" y="7113727"/>
            <a:ext cx="3787664" cy="458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737"/>
              </a:lnSpc>
              <a:spcBef>
                <a:spcPct val="0"/>
              </a:spcBef>
            </a:pPr>
            <a:r>
              <a:rPr lang="en-US" sz="2708" spc="265">
                <a:solidFill>
                  <a:srgbClr val="231F20"/>
                </a:solidFill>
                <a:latin typeface="Oswald"/>
              </a:rPr>
              <a:t>NOSQL DEMONSTRATION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418927" y="5571678"/>
            <a:ext cx="2722305" cy="929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1"/>
              </a:lnSpc>
            </a:pPr>
            <a:r>
              <a:rPr lang="en-US" sz="1794">
                <a:solidFill>
                  <a:srgbClr val="100F0D"/>
                </a:solidFill>
                <a:latin typeface="Montserrat Light"/>
              </a:rPr>
              <a:t>Illustrate the NoSQL implementation in MongoDB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875966" y="6051918"/>
            <a:ext cx="5053772" cy="458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737"/>
              </a:lnSpc>
              <a:spcBef>
                <a:spcPct val="0"/>
              </a:spcBef>
            </a:pPr>
            <a:r>
              <a:rPr lang="en-US" sz="2708" spc="265">
                <a:solidFill>
                  <a:srgbClr val="231F20"/>
                </a:solidFill>
                <a:latin typeface="Oswald"/>
              </a:rPr>
              <a:t>APPLICATION DEMONSTRATION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912275" y="4851465"/>
            <a:ext cx="2534389" cy="8684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38"/>
              </a:lnSpc>
            </a:pPr>
            <a:r>
              <a:rPr lang="en-US" sz="1670">
                <a:solidFill>
                  <a:srgbClr val="100F0D"/>
                </a:solidFill>
                <a:latin typeface="Montserrat Light"/>
              </a:rPr>
              <a:t>Show the Python visualization and charts in Jupyter Notebook</a:t>
            </a:r>
          </a:p>
        </p:txBody>
      </p:sp>
      <p:sp>
        <p:nvSpPr>
          <p:cNvPr name="Freeform 30" id="30"/>
          <p:cNvSpPr/>
          <p:nvPr/>
        </p:nvSpPr>
        <p:spPr>
          <a:xfrm flipH="true" flipV="false" rot="-8970905">
            <a:off x="5532987" y="6025680"/>
            <a:ext cx="1776375" cy="501826"/>
          </a:xfrm>
          <a:custGeom>
            <a:avLst/>
            <a:gdLst/>
            <a:ahLst/>
            <a:cxnLst/>
            <a:rect r="r" b="b" t="t" l="l"/>
            <a:pathLst>
              <a:path h="501826" w="1776375">
                <a:moveTo>
                  <a:pt x="1776374" y="0"/>
                </a:moveTo>
                <a:lnTo>
                  <a:pt x="0" y="0"/>
                </a:lnTo>
                <a:lnTo>
                  <a:pt x="0" y="501826"/>
                </a:lnTo>
                <a:lnTo>
                  <a:pt x="1776374" y="501826"/>
                </a:lnTo>
                <a:lnTo>
                  <a:pt x="1776374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887923">
            <a:off x="-8301367" y="6690687"/>
            <a:ext cx="13977230" cy="14342307"/>
          </a:xfrm>
          <a:custGeom>
            <a:avLst/>
            <a:gdLst/>
            <a:ahLst/>
            <a:cxnLst/>
            <a:rect r="r" b="b" t="t" l="l"/>
            <a:pathLst>
              <a:path h="14342307" w="13977230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DAF2I3sZSmg</dc:identifier>
  <dcterms:modified xsi:type="dcterms:W3CDTF">2011-08-01T06:04:30Z</dcterms:modified>
  <cp:revision>1</cp:revision>
  <dc:title>DMA</dc:title>
</cp:coreProperties>
</file>

<file path=docProps/thumbnail.jpeg>
</file>